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303" r:id="rId3"/>
    <p:sldId id="304" r:id="rId4"/>
    <p:sldId id="30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9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8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robotics.com/cylindrical-format-robot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06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place the origin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anywhere 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often the choice of location is obvious</a:t>
            </a:r>
          </a:p>
          <a:p>
            <a:r>
              <a:rPr lang="en-CA" dirty="0" smtClean="0"/>
              <a:t>choose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so that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is right-handed</a:t>
            </a:r>
          </a:p>
          <a:p>
            <a:pPr lvl="1"/>
            <a:r>
              <a:rPr lang="en-CA" dirty="0" smtClean="0"/>
              <a:t>often the choice of directions is obvious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step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using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r>
              <a:rPr lang="en-CA" dirty="0" smtClean="0"/>
              <a:t> construct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DH1: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</a:p>
          <a:p>
            <a:pPr lvl="1"/>
            <a:r>
              <a:rPr lang="en-CA" dirty="0" smtClean="0"/>
              <a:t>DH2: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3 cases to consider depending on the relationship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1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not coplanar (skew)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26078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8900000" flipH="1">
            <a:off x="4211618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837778" y="25146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3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778" y="25146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1824578" y="1905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4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578" y="1905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55278" y="25908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40478" y="3429000"/>
            <a:ext cx="3048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40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116678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936078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88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64678" y="3429000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88478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50078" y="2630269"/>
            <a:ext cx="2222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shortest line between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and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07524" name="Object 6"/>
          <p:cNvGraphicFramePr>
            <a:graphicFrameLocks noChangeAspect="1"/>
          </p:cNvGraphicFramePr>
          <p:nvPr/>
        </p:nvGraphicFramePr>
        <p:xfrm>
          <a:off x="3107278" y="27971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5" name="Equation" r:id="rId7" imgW="228600" imgH="241200" progId="Equation.3">
                  <p:embed/>
                </p:oleObj>
              </mc:Choice>
              <mc:Fallback>
                <p:oleObj name="Equation" r:id="rId7" imgW="2286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278" y="27971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6"/>
          <p:cNvGraphicFramePr>
            <a:graphicFrameLocks noChangeAspect="1"/>
          </p:cNvGraphicFramePr>
          <p:nvPr/>
        </p:nvGraphicFramePr>
        <p:xfrm>
          <a:off x="3945478" y="28194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6" name="Equation" r:id="rId8" imgW="164880" imgH="241200" progId="Equation.3">
                  <p:embed/>
                </p:oleObj>
              </mc:Choice>
              <mc:Fallback>
                <p:oleObj name="Equation" r:id="rId8" imgW="1648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5478" y="28194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056978" y="3151188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7" name="Equation" r:id="rId9" imgW="177480" imgH="241200" progId="Equation.3">
                  <p:embed/>
                </p:oleObj>
              </mc:Choice>
              <mc:Fallback>
                <p:oleObj name="Equation" r:id="rId9" imgW="17748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978" y="3151188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4936078" y="4168775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8" name="Equation" r:id="rId11" imgW="177480" imgH="241200" progId="Equation.3">
                  <p:embed/>
                </p:oleObj>
              </mc:Choice>
              <mc:Fallback>
                <p:oleObj name="Equation" r:id="rId11" imgW="1774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6078" y="4168775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164678" y="42672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308341" y="3361537"/>
            <a:ext cx="762000" cy="1049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8" name="Object 6"/>
          <p:cNvGraphicFramePr>
            <a:graphicFrameLocks noChangeAspect="1"/>
          </p:cNvGraphicFramePr>
          <p:nvPr/>
        </p:nvGraphicFramePr>
        <p:xfrm>
          <a:off x="3564478" y="33528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9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4478" y="33528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2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parallel ( </a:t>
            </a:r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CA" dirty="0" smtClean="0">
                <a:cs typeface="Times New Roman" pitchFamily="18" charset="0"/>
              </a:rPr>
              <a:t>)</a:t>
            </a: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r>
              <a:rPr lang="en-CA" dirty="0" smtClean="0">
                <a:cs typeface="Times New Roman" pitchFamily="18" charset="0"/>
              </a:rPr>
              <a:t>notice that this choice results 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8288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334000" y="19050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6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9050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2527300" y="1905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7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1905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819400" y="3429000"/>
            <a:ext cx="2667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432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8194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4864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416800" y="31242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8" name="Equation" r:id="rId7" imgW="177480" imgH="241200" progId="Equation.3">
                  <p:embed/>
                </p:oleObj>
              </mc:Choice>
              <mc:Fallback>
                <p:oleObj name="Equation" r:id="rId7" imgW="17748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800" y="31242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5638800" y="3863975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9" name="Equation" r:id="rId9" imgW="177480" imgH="241200" progId="Equation.3">
                  <p:embed/>
                </p:oleObj>
              </mc:Choice>
              <mc:Fallback>
                <p:oleObj name="Equation" r:id="rId9" imgW="1774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63975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867400" y="39624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972963" y="3018637"/>
            <a:ext cx="457200" cy="1430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4572794" y="3428206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2" name="Object 6"/>
          <p:cNvGraphicFramePr>
            <a:graphicFrameLocks noChangeAspect="1"/>
          </p:cNvGraphicFramePr>
          <p:nvPr/>
        </p:nvGraphicFramePr>
        <p:xfrm>
          <a:off x="2082800" y="3151188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0" name="Equation" r:id="rId11" imgW="228600" imgH="241200" progId="Equation.3">
                  <p:embed/>
                </p:oleObj>
              </mc:Choice>
              <mc:Fallback>
                <p:oleObj name="Equation" r:id="rId11" imgW="22860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3151188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53340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2578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10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3" name="Object 6"/>
          <p:cNvGraphicFramePr>
            <a:graphicFrameLocks noChangeAspect="1"/>
          </p:cNvGraphicFramePr>
          <p:nvPr/>
        </p:nvGraphicFramePr>
        <p:xfrm>
          <a:off x="3987800" y="33528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1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33528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3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 (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en-CA" dirty="0" smtClean="0"/>
              <a:t> )</a:t>
            </a:r>
            <a:endParaRPr lang="en-CA" dirty="0" smtClean="0"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6576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3505200" y="38862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2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862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4356100" y="1905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3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905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>
            <a:off x="45720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6502400" y="31242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4" name="Equation" r:id="rId7" imgW="177480" imgH="241200" progId="Equation.3">
                  <p:embed/>
                </p:oleObj>
              </mc:Choice>
              <mc:Fallback>
                <p:oleObj name="Equation" r:id="rId7" imgW="177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400" y="31242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2133600" y="2797175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5" name="Equation" r:id="rId9" imgW="177480" imgH="241200" progId="Equation.3">
                  <p:embed/>
                </p:oleObj>
              </mc:Choice>
              <mc:Fallback>
                <p:oleObj name="Equation" r:id="rId9" imgW="1774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797175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362200" y="28956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>
          <a:xfrm rot="16200000" flipH="1">
            <a:off x="3871629" y="2804829"/>
            <a:ext cx="164068" cy="1084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8900000" flipH="1">
            <a:off x="3652274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92878" y="39624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72000" y="35814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648200" y="35052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724400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47244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2" name="Content Placeholder 21" descr="step3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Content Placeholder 6" descr="step3-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Content Placeholder 8" descr="ns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36633" y="838200"/>
            <a:ext cx="7870733" cy="5486400"/>
          </a:xfrm>
        </p:spPr>
      </p:pic>
      <p:sp>
        <p:nvSpPr>
          <p:cNvPr id="10" name="TextBox 9"/>
          <p:cNvSpPr txBox="1"/>
          <p:nvPr/>
        </p:nvSpPr>
        <p:spPr>
          <a:xfrm>
            <a:off x="6934200" y="5257800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“approach”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2057400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“sliding”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2983468"/>
            <a:ext cx="104067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“normal”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link length</a:t>
            </a:r>
          </a:p>
          <a:p>
            <a:pPr lvl="1"/>
            <a:r>
              <a:rPr lang="en-CA" dirty="0" smtClean="0"/>
              <a:t>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link twist</a:t>
            </a:r>
          </a:p>
          <a:p>
            <a:pPr lvl="1"/>
            <a:r>
              <a:rPr lang="en-CA" dirty="0" smtClean="0"/>
              <a:t>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link offset</a:t>
            </a:r>
          </a:p>
          <a:p>
            <a:pPr lvl="1"/>
            <a:r>
              <a:rPr lang="en-CA" dirty="0" smtClean="0"/>
              <a:t>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the intersection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joint angle</a:t>
            </a:r>
          </a:p>
          <a:p>
            <a:pPr lvl="1"/>
            <a:r>
              <a:rPr lang="en-CA" dirty="0" smtClean="0"/>
              <a:t>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the intersection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Example with Frames Already Placed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  <p:extLst>
      <p:ext uri="{BB962C8B-B14F-4D97-AF65-F5344CB8AC3E}">
        <p14:creationId xmlns:p14="http://schemas.microsoft.com/office/powerpoint/2010/main" val="215158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RPP cylindrical manipulator</a:t>
            </a:r>
          </a:p>
          <a:p>
            <a:pPr lvl="2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strobotics.com/cylindrical-format-robot.htm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  <p:sp>
        <p:nvSpPr>
          <p:cNvPr id="8" name="TextBox 7"/>
          <p:cNvSpPr txBox="1"/>
          <p:nvPr/>
        </p:nvSpPr>
        <p:spPr>
          <a:xfrm>
            <a:off x="5867400" y="838200"/>
            <a:ext cx="296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How do we place the frames?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recall the DH transformation matrix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803400" y="1547812"/>
          <a:ext cx="27686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5" name="Equation" r:id="rId3" imgW="1384200" imgH="253800" progId="Equation.3">
                  <p:embed/>
                </p:oleObj>
              </mc:Choice>
              <mc:Fallback>
                <p:oleObj name="Equation" r:id="rId3" imgW="138420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1547812"/>
                        <a:ext cx="27686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2336800" y="2157412"/>
          <a:ext cx="39878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6" name="Equation" r:id="rId5" imgW="1993680" imgH="914400" progId="Equation.3">
                  <p:embed/>
                </p:oleObj>
              </mc:Choice>
              <mc:Fallback>
                <p:oleObj name="Equation" r:id="rId5" imgW="199368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2157412"/>
                        <a:ext cx="39878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2679700" y="4640263"/>
          <a:ext cx="482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7" name="Equation" r:id="rId7" imgW="241200" imgH="241200" progId="Equation.3">
                  <p:embed/>
                </p:oleObj>
              </mc:Choice>
              <mc:Fallback>
                <p:oleObj name="Equation" r:id="rId7" imgW="2412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4640263"/>
                        <a:ext cx="482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3517900" y="4640263"/>
          <a:ext cx="508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8" name="Equation" r:id="rId9" imgW="253800" imgH="241200" progId="Equation.3">
                  <p:embed/>
                </p:oleObj>
              </mc:Choice>
              <mc:Fallback>
                <p:oleObj name="Equation" r:id="rId9" imgW="2538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4640263"/>
                        <a:ext cx="5080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4660900" y="4640263"/>
          <a:ext cx="482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9" name="Equation" r:id="rId11" imgW="241200" imgH="241200" progId="Equation.3">
                  <p:embed/>
                </p:oleObj>
              </mc:Choice>
              <mc:Fallback>
                <p:oleObj name="Equation" r:id="rId11" imgW="2412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4640263"/>
                        <a:ext cx="482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590800" y="2133600"/>
            <a:ext cx="6096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19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</p:cNvCxnSpPr>
          <p:nvPr/>
        </p:nvCxnSpPr>
        <p:spPr>
          <a:xfrm rot="5400000">
            <a:off x="24765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</p:cNvCxnSpPr>
          <p:nvPr/>
        </p:nvCxnSpPr>
        <p:spPr>
          <a:xfrm rot="5400000">
            <a:off x="3314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457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         axis of actuation for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33" name="Content Placeholder 17" descr="prisma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8700" y="2228850"/>
            <a:ext cx="4229100" cy="2400300"/>
          </a:xfrm>
          <a:prstGeom prst="rect">
            <a:avLst/>
          </a:prstGeom>
        </p:spPr>
      </p:pic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983965" y="5445481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9" name="Equation" r:id="rId4" imgW="164880" imgH="241200" progId="Equation.3">
                  <p:embed/>
                </p:oleObj>
              </mc:Choice>
              <mc:Fallback>
                <p:oleObj name="Equation" r:id="rId4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965" y="5445481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 descr="revolut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228850"/>
            <a:ext cx="4229100" cy="240030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620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102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00" y="22860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001000" y="22098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098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5532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8650407" y="3469941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0" name="Equation" r:id="rId7" imgW="164880" imgH="241200" progId="Equation.3">
                  <p:embed/>
                </p:oleObj>
              </mc:Choice>
              <mc:Fallback>
                <p:oleObj name="Equation" r:id="rId7" imgW="16488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0407" y="3469941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5400000">
            <a:off x="952500" y="4533900"/>
            <a:ext cx="12192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475260" y="3471532"/>
            <a:ext cx="5925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482" name="Object 6"/>
          <p:cNvGraphicFramePr>
            <a:graphicFrameLocks noChangeAspect="1"/>
          </p:cNvGraphicFramePr>
          <p:nvPr/>
        </p:nvGraphicFramePr>
        <p:xfrm>
          <a:off x="610217" y="812010"/>
          <a:ext cx="609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1" name="Equation" r:id="rId8" imgW="304560" imgH="241200" progId="Equation.3">
                  <p:embed/>
                </p:oleObj>
              </mc:Choice>
              <mc:Fallback>
                <p:oleObj name="Equation" r:id="rId8" imgW="30456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17" y="812010"/>
                        <a:ext cx="609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2"/>
            <a:r>
              <a:rPr lang="en-CA" dirty="0" smtClean="0"/>
              <a:t>Warning: the picture is deceiving. We do not yet know the origin of the frames; all we know at this point is that each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points along a joint axis</a:t>
            </a:r>
            <a:endParaRPr lang="en-US" dirty="0"/>
          </a:p>
        </p:txBody>
      </p:sp>
      <p:pic>
        <p:nvPicPr>
          <p:cNvPr id="24" name="Content Placeholder 21" descr="step1.jpg"/>
          <p:cNvPicPr>
            <a:picLocks noChangeAspect="1"/>
          </p:cNvPicPr>
          <p:nvPr/>
        </p:nvPicPr>
        <p:blipFill>
          <a:blip r:embed="rId2" cstate="print"/>
          <a:srcRect b="17268"/>
          <a:stretch>
            <a:fillRect/>
          </a:stretch>
        </p:blipFill>
        <p:spPr>
          <a:xfrm>
            <a:off x="1776943" y="838200"/>
            <a:ext cx="5590113" cy="453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1463</TotalTime>
  <Words>600</Words>
  <Application>Microsoft Office PowerPoint</Application>
  <PresentationFormat>On-screen Show (4:3)</PresentationFormat>
  <Paragraphs>181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Day 06</vt:lpstr>
      <vt:lpstr>DH Parameters</vt:lpstr>
      <vt:lpstr>Example with Frames Already Placed</vt:lpstr>
      <vt:lpstr>Step 5: Find the DH parameters</vt:lpstr>
      <vt:lpstr>Denavit-Hartenberg Forward Kinematics</vt:lpstr>
      <vt:lpstr>Denavit-Hartenberg Forward Kinematics</vt:lpstr>
      <vt:lpstr>Step 1: Choose the z-axis for each frame</vt:lpstr>
      <vt:lpstr>Step 1: Choose the z-axis for each frame</vt:lpstr>
      <vt:lpstr>Step 1: Choose the z-axis for each frame</vt:lpstr>
      <vt:lpstr>Step 2: Establish frame {0}</vt:lpstr>
      <vt:lpstr>Step 2: Establish frame {0}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4: Place the end effector frame</vt:lpstr>
      <vt:lpstr>Step 4: Place the end effector frame</vt:lpstr>
      <vt:lpstr>Step 5: Find the DH parameters</vt:lpstr>
      <vt:lpstr>Step 5: Find the DH parameters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23</cp:revision>
  <dcterms:created xsi:type="dcterms:W3CDTF">2011-01-07T01:27:12Z</dcterms:created>
  <dcterms:modified xsi:type="dcterms:W3CDTF">2017-01-16T03:38:42Z</dcterms:modified>
</cp:coreProperties>
</file>